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4" r:id="rId3"/>
    <p:sldId id="267" r:id="rId4"/>
    <p:sldId id="269" r:id="rId5"/>
    <p:sldId id="271" r:id="rId6"/>
    <p:sldId id="272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3335D-BFBA-4C6E-B365-77BC349D800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BCE07-D8B2-4FE1-89EE-E914D0A9C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C9698D-EF73-40FF-8CCB-06FB9C261B81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783132-DA15-4FB3-8809-F3FECC12B2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29CF22-28EA-4428-9FB4-3B4576A504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FCACBB-678D-4074-AA59-3A6DB26C88F3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EA5AA2-B46B-46D0-ACEF-75E502CC3C5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8F9D27-A64D-4068-BDC8-A002303F71E0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A930B-F4A9-4158-8FD9-87CF3E2DFFE7}" type="datetimeFigureOut">
              <a:rPr lang="sr-Latn-CS" smtClean="0"/>
              <a:pPr/>
              <a:t>11.4.2016.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6A2E-97D6-430E-9FB8-B65BC9DA407A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r.wikipedia.org/sr-ec/%D0%A1%D0%BB%D0%B8%D0%BA%D0%B0:OttomanCOA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sr.wikipedia.org/sr-ec/%D0%A1%D0%BB%D0%B8%D0%BA%D0%B0:I_Osman.jpg" TargetMode="External"/><Relationship Id="rId7" Type="http://schemas.openxmlformats.org/officeDocument/2006/relationships/hyperlink" Target="http://sr.wikipedia.org/sr-ec/%D0%A1%D0%BB%D0%B8%D0%BA%D0%B0:OttomanCOA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://sr.wikipedia.org/sr-ec/%D0%A1%D0%BB%D0%B8%D0%BA%D0%B0:Ottoman_Flag.sv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752"/>
            <a:ext cx="8929688" cy="5661248"/>
          </a:xfrm>
        </p:spPr>
        <p:txBody>
          <a:bodyPr>
            <a:noAutofit/>
          </a:bodyPr>
          <a:lstStyle/>
          <a:p>
            <a:pPr eaLnBrk="1" hangingPunct="1"/>
            <a:r>
              <a:rPr lang="sr-Cyrl-CS" sz="2400" dirty="0" smtClean="0"/>
              <a:t>Турци  припадају уралско-алтајској групи народа</a:t>
            </a:r>
          </a:p>
          <a:p>
            <a:pPr eaLnBrk="1" hangingPunct="1"/>
            <a:r>
              <a:rPr lang="sr-Cyrl-CS" sz="2400" b="1" dirty="0" smtClean="0">
                <a:solidFill>
                  <a:srgbClr val="FFFF00"/>
                </a:solidFill>
              </a:rPr>
              <a:t>Вера -Ислам</a:t>
            </a:r>
          </a:p>
          <a:p>
            <a:pPr eaLnBrk="1" hangingPunct="1"/>
            <a:r>
              <a:rPr lang="sr-Cyrl-CS" sz="2400" b="1" dirty="0" smtClean="0">
                <a:solidFill>
                  <a:srgbClr val="FFFF00"/>
                </a:solidFill>
              </a:rPr>
              <a:t>Прапостојбина</a:t>
            </a:r>
            <a:r>
              <a:rPr lang="en-US" sz="2400" b="1" dirty="0" smtClean="0">
                <a:solidFill>
                  <a:srgbClr val="FFFF00"/>
                </a:solidFill>
              </a:rPr>
              <a:t>-</a:t>
            </a:r>
            <a:r>
              <a:rPr lang="en-US" sz="2400" b="1" dirty="0" err="1" smtClean="0">
                <a:solidFill>
                  <a:srgbClr val="FFFF00"/>
                </a:solidFill>
              </a:rPr>
              <a:t>Западни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Туркменистан</a:t>
            </a:r>
            <a:endParaRPr lang="sr-Cyrl-CS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sr-Cyrl-CS" sz="2000" b="1" dirty="0" smtClean="0"/>
              <a:t>Турци Селџуци – Насељавали данашњи Иран и Ирак</a:t>
            </a:r>
          </a:p>
          <a:p>
            <a:pPr eaLnBrk="1" hangingPunct="1"/>
            <a:r>
              <a:rPr lang="sr-Cyrl-CS" sz="2000" b="1" dirty="0" smtClean="0">
                <a:solidFill>
                  <a:srgbClr val="FFFF00"/>
                </a:solidFill>
              </a:rPr>
              <a:t>Држава Турака Селџука </a:t>
            </a:r>
            <a:r>
              <a:rPr lang="en-US" sz="2000" b="1" dirty="0" smtClean="0">
                <a:solidFill>
                  <a:srgbClr val="FFFF00"/>
                </a:solidFill>
              </a:rPr>
              <a:t>– </a:t>
            </a:r>
            <a:r>
              <a:rPr lang="sr-Cyrl-CS" sz="2000" b="1" dirty="0" smtClean="0">
                <a:solidFill>
                  <a:srgbClr val="FFFF00"/>
                </a:solidFill>
              </a:rPr>
              <a:t>Иконијски султанат</a:t>
            </a:r>
            <a:r>
              <a:rPr lang="sr-Latn-CS" sz="2000" b="1" dirty="0" smtClean="0">
                <a:solidFill>
                  <a:srgbClr val="FFFF00"/>
                </a:solidFill>
              </a:rPr>
              <a:t> </a:t>
            </a:r>
            <a:r>
              <a:rPr lang="sr-Cyrl-RS" sz="2000" b="1" dirty="0" smtClean="0">
                <a:solidFill>
                  <a:srgbClr val="FFFF00"/>
                </a:solidFill>
              </a:rPr>
              <a:t>у Малој Азији</a:t>
            </a:r>
            <a:endParaRPr lang="sr-Cyrl-CS" sz="20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sr-Cyrl-CS" sz="2000" b="1" dirty="0" smtClean="0"/>
              <a:t>Распад државе на беглуке- кнежевине у 11. веку </a:t>
            </a:r>
          </a:p>
          <a:p>
            <a:pPr eaLnBrk="1" hangingPunct="1"/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Турци Османлије воде порекло од Турака Селдџука</a:t>
            </a:r>
          </a:p>
          <a:p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Осман -  емир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титула) -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поч.14.в.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ујединио беглербеглуке и тако настаје Османлијско царство,народ и династија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1354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Османлије прелазе у Европу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освајањем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полуострва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Галипољ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sr-Cyrl-R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 затим се шире реком Марицом.</a:t>
            </a:r>
            <a:endParaRPr lang="sr-Cyrl-CS" sz="2400" b="1" dirty="0" smtClean="0">
              <a:solidFill>
                <a:srgbClr val="FFFF00"/>
              </a:solidFill>
            </a:endParaRPr>
          </a:p>
          <a:p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Султан Мурат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1359-1389</a:t>
            </a:r>
            <a:r>
              <a:rPr lang="sr-Cyrl-CS" sz="2400" dirty="0" smtClean="0"/>
              <a:t> )</a:t>
            </a:r>
            <a:r>
              <a:rPr lang="sr-Cyrl-CS" sz="2400" b="1" dirty="0" smtClean="0"/>
              <a:t>– </a:t>
            </a:r>
            <a:r>
              <a:rPr lang="sr-Cyrl-CS" sz="2400" b="1" dirty="0" smtClean="0">
                <a:solidFill>
                  <a:srgbClr val="FFFF00"/>
                </a:solidFill>
              </a:rPr>
              <a:t>1365. преноси престоницу  из Бурсе  у Једрене </a:t>
            </a:r>
            <a:r>
              <a:rPr lang="sr-Cyrl-CS" sz="2400" b="1" dirty="0" smtClean="0"/>
              <a:t>и тако Турци почињу да угрожавају државе на Балкану</a:t>
            </a:r>
          </a:p>
          <a:p>
            <a:endParaRPr lang="en-US" sz="2400" b="1" dirty="0" smtClean="0"/>
          </a:p>
          <a:p>
            <a:endParaRPr lang="sr-Cyrl-CS" sz="2400" b="1" dirty="0" smtClean="0">
              <a:solidFill>
                <a:srgbClr val="FFFF00"/>
              </a:solidFill>
            </a:endParaRPr>
          </a:p>
          <a:p>
            <a:endParaRPr lang="sr-Cyrl-CS" sz="24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</a:t>
            </a:r>
            <a:endParaRPr lang="sr-Cyrl-CS" sz="2400" b="1" u="sng" dirty="0" smtClean="0"/>
          </a:p>
        </p:txBody>
      </p:sp>
      <p:sp>
        <p:nvSpPr>
          <p:cNvPr id="21507" name="WordArt 15"/>
          <p:cNvSpPr>
            <a:spLocks noChangeArrowheads="1" noChangeShapeType="1" noTextEdit="1"/>
          </p:cNvSpPr>
          <p:nvPr/>
        </p:nvSpPr>
        <p:spPr bwMode="auto">
          <a:xfrm>
            <a:off x="1259631" y="260648"/>
            <a:ext cx="6408713" cy="8601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Турска освајања на Балкану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5124" name="Picture 16" descr="G2-12MurI_00_il5_192x2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7776" y="1412776"/>
            <a:ext cx="2016224" cy="2287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18" descr="300px-Ottoman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57290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1" name="Picture 7" descr="Грб Османског царства">
            <a:hlinkClick r:id="rId6" tooltip="Грб Османског царства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16" y="0"/>
            <a:ext cx="1285884" cy="1285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3681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Осман Гази</a:t>
            </a:r>
            <a:r>
              <a:rPr lang="ru-RU" sz="3200" dirty="0" smtClean="0">
                <a:solidFill>
                  <a:schemeClr val="bg1"/>
                </a:solidFill>
              </a:rPr>
              <a:t> (1281-1326 )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6300192" cy="468052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200" b="1" u="sng" dirty="0" smtClean="0"/>
              <a:t>Емир Осман Гази </a:t>
            </a:r>
            <a:r>
              <a:rPr lang="ru-RU" sz="2200" u="sng" dirty="0" smtClean="0"/>
              <a:t>(1258 - 1326), турски вођа 1281-1326 </a:t>
            </a:r>
            <a:r>
              <a:rPr lang="ru-RU" sz="2200" dirty="0" smtClean="0"/>
              <a:t>.</a:t>
            </a:r>
            <a:endParaRPr lang="sr-Latn-CS" sz="2200" dirty="0" smtClean="0"/>
          </a:p>
          <a:p>
            <a:pPr>
              <a:defRPr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Емир Осман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оснивач владарске куће Османлија</a:t>
            </a:r>
            <a:r>
              <a:rPr lang="sr-Latn-R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Cyrl-R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народа и државе</a:t>
            </a:r>
            <a:r>
              <a:rPr lang="sr-Cyrl-RS" sz="2200" b="1" dirty="0" smtClean="0"/>
              <a:t>;</a:t>
            </a:r>
            <a:r>
              <a:rPr lang="sr-Latn-CS" sz="2200" b="1" dirty="0" smtClean="0"/>
              <a:t> </a:t>
            </a:r>
          </a:p>
          <a:p>
            <a:pPr>
              <a:defRPr/>
            </a:pPr>
            <a:r>
              <a:rPr lang="sr-Cyrl-CS" sz="2200" dirty="0" smtClean="0"/>
              <a:t>П</a:t>
            </a:r>
            <a:r>
              <a:rPr lang="ru-RU" sz="2200" dirty="0" smtClean="0"/>
              <a:t>остао бег и вођа дела турског племена Каји.</a:t>
            </a:r>
            <a:endParaRPr lang="sr-Latn-CS" sz="2200" dirty="0" smtClean="0"/>
          </a:p>
          <a:p>
            <a:pPr>
              <a:defRPr/>
            </a:pPr>
            <a:r>
              <a:rPr lang="ru-RU" sz="2200" dirty="0" smtClean="0"/>
              <a:t>Гази ратника, верских ратника, граничара и бораца за ширење ислама.</a:t>
            </a:r>
            <a:endParaRPr lang="sr-Latn-CS" sz="2200" dirty="0" smtClean="0"/>
          </a:p>
          <a:p>
            <a:pPr>
              <a:defRPr/>
            </a:pPr>
            <a:r>
              <a:rPr lang="ru-RU" sz="2200" dirty="0" smtClean="0"/>
              <a:t>Његов син Орхан </a:t>
            </a:r>
            <a:r>
              <a:rPr lang="sr-Latn-CS" sz="2200" dirty="0" smtClean="0"/>
              <a:t>I </a:t>
            </a:r>
            <a:r>
              <a:rPr lang="ru-RU" sz="2200" dirty="0" smtClean="0"/>
              <a:t>је без борбе заузео Бурсу</a:t>
            </a:r>
            <a:r>
              <a:rPr lang="sr-Latn-CS" sz="2200" dirty="0" smtClean="0"/>
              <a:t> </a:t>
            </a:r>
            <a:r>
              <a:rPr lang="ru-RU" sz="2200" dirty="0" smtClean="0"/>
              <a:t>1326. године. </a:t>
            </a:r>
            <a:endParaRPr lang="sr-Latn-RS" sz="2200" dirty="0" smtClean="0"/>
          </a:p>
          <a:p>
            <a:pPr>
              <a:defRPr/>
            </a:pPr>
            <a:r>
              <a:rPr lang="ru-RU" sz="2200" dirty="0" smtClean="0"/>
              <a:t>Осман је био један веома толерантан владар који је трпео све религије</a:t>
            </a:r>
            <a:r>
              <a:rPr lang="ru-RU" sz="2200" b="1" dirty="0" smtClean="0"/>
              <a:t>,</a:t>
            </a:r>
            <a:r>
              <a:rPr lang="ru-RU" sz="2200" dirty="0" smtClean="0"/>
              <a:t> чинећи да порез буде веома низак.</a:t>
            </a:r>
            <a:endParaRPr lang="sr-Latn-CS" sz="22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/>
              <a:t> На самрти је сину Орхану скренуо пажњу да одржава учење ислама и да буде благ и праведан. Осман Гази је умро 1326. године у Согуту, и био је сахрањен у Бурси.</a:t>
            </a:r>
            <a:endParaRPr lang="sr-Latn-RS" sz="22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Latn-RS" sz="2200" b="1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CS" sz="2200" u="sng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000" b="1" dirty="0" smtClean="0"/>
          </a:p>
          <a:p>
            <a:pPr>
              <a:defRPr/>
            </a:pPr>
            <a:endParaRPr lang="sr-Latn-CS" sz="1800" dirty="0" smtClean="0"/>
          </a:p>
          <a:p>
            <a:pPr>
              <a:defRPr/>
            </a:pPr>
            <a:endParaRPr lang="sr-Latn-CS" sz="1800" dirty="0" smtClean="0"/>
          </a:p>
          <a:p>
            <a:pPr>
              <a:defRPr/>
            </a:pPr>
            <a:endParaRPr lang="en-US" sz="1800" dirty="0"/>
          </a:p>
        </p:txBody>
      </p:sp>
      <p:pic>
        <p:nvPicPr>
          <p:cNvPr id="22532" name="Picture 2" descr="http://upload.wikimedia.org/wikipedia/commons/thumb/4/4a/I_Osman.jpg/170px-I_Osm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7" y="1844824"/>
            <a:ext cx="278606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Оттоман Флаг.свг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32656"/>
            <a:ext cx="1335633" cy="105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Грб Османског царства">
            <a:hlinkClick r:id="rId7" tooltip="Грб Османског царства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285728"/>
            <a:ext cx="1285884" cy="1199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Cyrl-CS" sz="4800" b="1" dirty="0" smtClean="0">
                <a:solidFill>
                  <a:schemeClr val="bg1"/>
                </a:solidFill>
              </a:rPr>
              <a:t>Подела Бугарске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124744"/>
            <a:ext cx="8606730" cy="5400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sr-Cyrl-CS" sz="2400" dirty="0" smtClean="0">
                <a:solidFill>
                  <a:schemeClr val="tx1"/>
                </a:solidFill>
              </a:rPr>
              <a:t>Разорена Византија није могла да заустави продор Турака у Тракију.</a:t>
            </a:r>
          </a:p>
          <a:p>
            <a:pPr>
              <a:buFont typeface="Wingdings" pitchFamily="2" charset="2"/>
              <a:buChar char="q"/>
            </a:pPr>
            <a:r>
              <a:rPr lang="sr-Cyrl-CS" sz="2400" dirty="0" smtClean="0">
                <a:solidFill>
                  <a:schemeClr val="tx1"/>
                </a:solidFill>
              </a:rPr>
              <a:t>Турци су 1362.године у Једрену имали чврсто упориште.</a:t>
            </a:r>
          </a:p>
          <a:p>
            <a:pPr>
              <a:buFont typeface="Wingdings" pitchFamily="2" charset="2"/>
              <a:buChar char="q"/>
            </a:pPr>
            <a:r>
              <a:rPr lang="sr-Cyrl-CS" sz="2400" b="1" dirty="0" smtClean="0">
                <a:solidFill>
                  <a:schemeClr val="tx1"/>
                </a:solidFill>
              </a:rPr>
              <a:t>Војковођа султана Мурат</a:t>
            </a:r>
            <a:r>
              <a:rPr lang="sr-Cyrl-RS" sz="2400" b="1" dirty="0" smtClean="0">
                <a:solidFill>
                  <a:schemeClr val="tx1"/>
                </a:solidFill>
              </a:rPr>
              <a:t>а</a:t>
            </a:r>
            <a:r>
              <a:rPr lang="sr-Cyrl-CS" sz="2400" b="1" dirty="0" smtClean="0">
                <a:solidFill>
                  <a:schemeClr val="tx1"/>
                </a:solidFill>
              </a:rPr>
              <a:t> Лалашахин 1363. године заузео Пловдив</a:t>
            </a:r>
          </a:p>
          <a:p>
            <a:pPr>
              <a:buFont typeface="Wingdings" pitchFamily="2" charset="2"/>
              <a:buChar char="q"/>
            </a:pPr>
            <a:r>
              <a:rPr lang="sr-Cyrl-CS" sz="2400" dirty="0" smtClean="0">
                <a:solidFill>
                  <a:schemeClr val="tx1"/>
                </a:solidFill>
              </a:rPr>
              <a:t>Бруталност према становништву, десетине хиљада одведено у Малу Азију у ропство.</a:t>
            </a:r>
          </a:p>
          <a:p>
            <a:pPr>
              <a:buFont typeface="Wingdings" pitchFamily="2" charset="2"/>
              <a:buChar char="q"/>
            </a:pPr>
            <a:r>
              <a:rPr lang="sr-Cyrl-CS" sz="2400" b="1" dirty="0" smtClean="0">
                <a:solidFill>
                  <a:schemeClr val="tx1"/>
                </a:solidFill>
              </a:rPr>
              <a:t>Бугарска се поделила на две државе :</a:t>
            </a:r>
          </a:p>
          <a:p>
            <a:pPr>
              <a:buFont typeface="Wingdings" pitchFamily="2" charset="2"/>
              <a:buChar char="q"/>
            </a:pPr>
            <a:r>
              <a:rPr lang="sr-Cyrl-CS" sz="2400" b="1" dirty="0" smtClean="0">
                <a:solidFill>
                  <a:schemeClr val="tx1"/>
                </a:solidFill>
              </a:rPr>
              <a:t>Видинска (седиште Видин) и Трновска (седиште Трново )</a:t>
            </a:r>
          </a:p>
          <a:p>
            <a:pPr>
              <a:buFont typeface="Wingdings" pitchFamily="2" charset="2"/>
              <a:buChar char="q"/>
            </a:pPr>
            <a:r>
              <a:rPr lang="sr-Cyrl-CS" sz="2400" b="1" dirty="0" smtClean="0">
                <a:solidFill>
                  <a:schemeClr val="tx1"/>
                </a:solidFill>
              </a:rPr>
              <a:t>После 1365.Турци преместили престоницу у Једрене</a:t>
            </a:r>
            <a:r>
              <a:rPr lang="sr-Cyrl-CS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sr-Cyrl-CS" sz="2400" b="1" dirty="0" smtClean="0">
                <a:solidFill>
                  <a:schemeClr val="tx1"/>
                </a:solidFill>
              </a:rPr>
              <a:t>Турци нападају српске земље: Серску област и источну Македонију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title"/>
          </p:nvPr>
        </p:nvSpPr>
        <p:spPr>
          <a:xfrm flipV="1">
            <a:off x="539750" y="-1827213"/>
            <a:ext cx="8229600" cy="71438"/>
          </a:xfrm>
        </p:spPr>
        <p:txBody>
          <a:bodyPr>
            <a:normAutofit fontScale="90000"/>
          </a:bodyPr>
          <a:lstStyle/>
          <a:p>
            <a:pPr eaLnBrk="1" hangingPunct="1"/>
            <a:endParaRPr lang="sr-Latn-C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752"/>
            <a:ext cx="9144000" cy="56612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609600" indent="-609600"/>
            <a:r>
              <a:rPr lang="sr-Cyrl-CS" sz="2400" b="1" dirty="0" smtClean="0"/>
              <a:t>Цар Урош – Нејаки </a:t>
            </a:r>
            <a:r>
              <a:rPr lang="en-US" sz="2400" b="1" dirty="0" smtClean="0"/>
              <a:t>(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1355 – 1371</a:t>
            </a:r>
            <a:r>
              <a:rPr lang="sr-Latn-CS" sz="2400" b="1" dirty="0" smtClean="0"/>
              <a:t>) -  </a:t>
            </a:r>
            <a:r>
              <a:rPr lang="sr-Cyrl-CS" sz="2400" b="1" dirty="0" smtClean="0"/>
              <a:t>Осамостаљивање великаша</a:t>
            </a:r>
          </a:p>
          <a:p>
            <a:pPr marL="609600" indent="-609600" eaLnBrk="1" hangingPunct="1"/>
            <a:r>
              <a:rPr lang="sr-Cyrl-CS" sz="2400" b="1" dirty="0" smtClean="0"/>
              <a:t>Симеон </a:t>
            </a:r>
            <a:r>
              <a:rPr lang="en-US" sz="2400" b="1" dirty="0" smtClean="0"/>
              <a:t>(</a:t>
            </a:r>
            <a:r>
              <a:rPr lang="sr-Cyrl-CS" sz="2400" b="1" dirty="0" smtClean="0"/>
              <a:t>Синиша</a:t>
            </a:r>
            <a:r>
              <a:rPr lang="en-US" sz="2400" b="1" dirty="0" smtClean="0"/>
              <a:t>)</a:t>
            </a:r>
            <a:r>
              <a:rPr lang="sr-Cyrl-CS" sz="2400" b="1" dirty="0" smtClean="0"/>
              <a:t> – Душанов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полубрат, цар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у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Тесалији</a:t>
            </a:r>
          </a:p>
          <a:p>
            <a:pPr marL="609600" indent="-609600" eaLnBrk="1" hangingPunct="1"/>
            <a:r>
              <a:rPr lang="sr-Cyrl-CS" sz="2400" b="1" dirty="0" smtClean="0"/>
              <a:t>Јован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Асен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– Урошев ујак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 - 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Албанија  - Валона</a:t>
            </a:r>
          </a:p>
          <a:p>
            <a:pPr marL="609600" indent="-609600" eaLnBrk="1" hangingPunct="1"/>
            <a:r>
              <a:rPr lang="sr-Cyrl-CS" sz="2400" b="1" dirty="0" smtClean="0"/>
              <a:t>Браћа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Мрњавчевићи–  Прилеп - Македонија</a:t>
            </a:r>
          </a:p>
          <a:p>
            <a:pPr marL="609600" indent="-609600" eaLnBrk="1" hangingPunct="1"/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Вук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Бранковић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Приштина –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Косово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Метохија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Скопља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Трепче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Cyrl-C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/>
            <a:r>
              <a:rPr lang="sr-Cyrl-CS" sz="2400" b="1" dirty="0" smtClean="0"/>
              <a:t>Моравска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Србија–Крушевац - кнез Лазар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Хребељановић</a:t>
            </a:r>
          </a:p>
          <a:p>
            <a:pPr marL="609600" indent="-609600" eaLnBrk="1" hangingPunct="1"/>
            <a:r>
              <a:rPr lang="sr-Cyrl-CS" sz="2400" b="1" dirty="0" smtClean="0"/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Зета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Скадар – браћа Балшићи</a:t>
            </a:r>
            <a:endParaRPr lang="sr-Latn-C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/>
            <a:r>
              <a:rPr lang="sr-Latn-CS" sz="2400" b="1" dirty="0" smtClean="0"/>
              <a:t> </a:t>
            </a:r>
            <a:r>
              <a:rPr lang="sr-Cyrl-CS" sz="2400" b="1" dirty="0" smtClean="0"/>
              <a:t>Царица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Јелена</a:t>
            </a:r>
            <a:r>
              <a:rPr lang="sr-Latn-CS" sz="2400" b="1" dirty="0" smtClean="0"/>
              <a:t> – </a:t>
            </a:r>
            <a:r>
              <a:rPr lang="sr-Cyrl-CS" sz="2400" b="1" dirty="0" smtClean="0"/>
              <a:t>Серска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област</a:t>
            </a:r>
            <a:r>
              <a:rPr lang="sr-Latn-CS" sz="2400" b="1" dirty="0" smtClean="0"/>
              <a:t>- </a:t>
            </a:r>
            <a:r>
              <a:rPr lang="sr-Cyrl-CS" sz="2400" b="1" dirty="0" smtClean="0"/>
              <a:t>наследио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је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деспот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Угљеша</a:t>
            </a:r>
          </a:p>
          <a:p>
            <a:pPr marL="609600" indent="-609600" eaLnBrk="1" hangingPunct="1"/>
            <a:r>
              <a:rPr lang="sr-Cyrl-CS" sz="2400" b="1" dirty="0" smtClean="0"/>
              <a:t> Западна Србија – Јадранско море – Војислав Војиновић</a:t>
            </a:r>
            <a:endParaRPr lang="sr-Latn-CS" sz="2400" b="1" dirty="0" smtClean="0"/>
          </a:p>
          <a:p>
            <a:pPr marL="609600" indent="-609600" eaLnBrk="1" hangingPunct="1"/>
            <a:r>
              <a:rPr lang="sr-Cyrl-CS" sz="2400" b="1" dirty="0" smtClean="0"/>
              <a:t>Источна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Македонија</a:t>
            </a:r>
            <a:r>
              <a:rPr lang="sr-Latn-CS" sz="2400" b="1" dirty="0" smtClean="0"/>
              <a:t> – </a:t>
            </a:r>
            <a:r>
              <a:rPr lang="sr-Cyrl-CS" sz="2400" b="1" dirty="0" smtClean="0"/>
              <a:t>браћа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Дејановићи</a:t>
            </a:r>
            <a:endParaRPr lang="sr-Latn-CS" sz="2400" b="1" dirty="0" smtClean="0"/>
          </a:p>
          <a:p>
            <a:pPr marL="609600" indent="-609600" eaLnBrk="1" hangingPunct="1"/>
            <a:r>
              <a:rPr lang="sr-Cyrl-CS" sz="2400" b="1" dirty="0" smtClean="0"/>
              <a:t>Радич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Бранковић</a:t>
            </a:r>
            <a:r>
              <a:rPr lang="sr-Latn-CS" sz="2400" b="1" dirty="0" smtClean="0"/>
              <a:t> – </a:t>
            </a:r>
            <a:r>
              <a:rPr lang="sr-Cyrl-CS" sz="2400" b="1" dirty="0" smtClean="0"/>
              <a:t>од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ушћа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Дунава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до</a:t>
            </a:r>
            <a:r>
              <a:rPr lang="sr-Latn-CS" sz="2400" b="1" dirty="0" smtClean="0"/>
              <a:t> </a:t>
            </a:r>
            <a:r>
              <a:rPr lang="sr-Cyrl-CS" sz="2400" b="1" dirty="0" smtClean="0"/>
              <a:t>Кладова</a:t>
            </a:r>
            <a:endParaRPr lang="sr-Latn-CS" sz="2400" b="1" dirty="0" smtClean="0"/>
          </a:p>
        </p:txBody>
      </p:sp>
      <p:sp>
        <p:nvSpPr>
          <p:cNvPr id="27652" name="WordArt 12"/>
          <p:cNvSpPr>
            <a:spLocks noChangeArrowheads="1" noChangeShapeType="1" noTextEdit="1"/>
          </p:cNvSpPr>
          <p:nvPr/>
        </p:nvSpPr>
        <p:spPr bwMode="auto">
          <a:xfrm>
            <a:off x="179512" y="188640"/>
            <a:ext cx="8712967" cy="887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Распад српског царства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sr-Cyrl-CS" sz="4800" b="1" dirty="0" smtClean="0">
                <a:solidFill>
                  <a:srgbClr val="FFFF00"/>
                </a:solidFill>
              </a:rPr>
              <a:t>Битка на Марици 1371</a:t>
            </a:r>
            <a:r>
              <a:rPr lang="sr-Cyrl-CS" sz="4800" dirty="0" smtClean="0">
                <a:solidFill>
                  <a:srgbClr val="FFFF00"/>
                </a:solidFill>
              </a:rPr>
              <a:t>.</a:t>
            </a: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sz="2000" b="1" dirty="0" smtClean="0">
                <a:solidFill>
                  <a:schemeClr val="bg1"/>
                </a:solidFill>
              </a:rPr>
              <a:t>Краљ Вукашин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pic>
        <p:nvPicPr>
          <p:cNvPr id="31749" name="Picture 5" descr="vukas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28800"/>
            <a:ext cx="3563888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MarickaBitka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1673424"/>
            <a:ext cx="48965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51521" y="1772816"/>
            <a:ext cx="6192687" cy="158417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sr-Cyrl-CS" sz="2400" b="1" dirty="0" smtClean="0">
                <a:solidFill>
                  <a:srgbClr val="FFFF00"/>
                </a:solidFill>
              </a:rPr>
              <a:t>1.Пад Македоније под турску власт 1371. </a:t>
            </a:r>
            <a:br>
              <a:rPr lang="sr-Cyrl-CS" sz="2400" b="1" dirty="0" smtClean="0">
                <a:solidFill>
                  <a:srgbClr val="FFFF00"/>
                </a:solidFill>
              </a:rPr>
            </a:br>
            <a:r>
              <a:rPr lang="sr-Cyrl-CS" sz="2400" b="1" dirty="0" smtClean="0"/>
              <a:t>2.Прве сеобе хришћанског становништва</a:t>
            </a:r>
            <a:br>
              <a:rPr lang="sr-Cyrl-CS" sz="2400" b="1" dirty="0" smtClean="0"/>
            </a:br>
            <a:r>
              <a:rPr lang="sr-Cyrl-CS" sz="2400" b="1" dirty="0" smtClean="0"/>
              <a:t>3.Почетак исламизације</a:t>
            </a:r>
            <a:br>
              <a:rPr lang="sr-Cyrl-CS" sz="2400" b="1" dirty="0" smtClean="0"/>
            </a:br>
            <a:r>
              <a:rPr lang="sr-Cyrl-CS" sz="2400" b="1" dirty="0" smtClean="0">
                <a:solidFill>
                  <a:srgbClr val="FFFF00"/>
                </a:solidFill>
              </a:rPr>
              <a:t>4.Византијски цар постаје турски вазал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7375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933056"/>
            <a:ext cx="8712968" cy="26642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sr-Cyrl-CS" sz="1800" b="1" dirty="0" smtClean="0">
                <a:solidFill>
                  <a:schemeClr val="tx1"/>
                </a:solidFill>
              </a:rPr>
              <a:t> </a:t>
            </a:r>
            <a:r>
              <a:rPr lang="sr-Latn-CS" sz="1800" b="1" dirty="0" smtClean="0">
                <a:solidFill>
                  <a:schemeClr val="tx1"/>
                </a:solidFill>
              </a:rPr>
              <a:t> </a:t>
            </a:r>
            <a:r>
              <a:rPr lang="sr-Cyrl-CS" sz="2000" b="1" dirty="0" smtClean="0">
                <a:solidFill>
                  <a:schemeClr val="tx1"/>
                </a:solidFill>
              </a:rPr>
              <a:t>Турски</a:t>
            </a:r>
            <a:r>
              <a:rPr lang="sr-Latn-CS" sz="2000" b="1" dirty="0" smtClean="0">
                <a:solidFill>
                  <a:schemeClr val="tx1"/>
                </a:solidFill>
              </a:rPr>
              <a:t> </a:t>
            </a:r>
            <a:r>
              <a:rPr lang="sr-Cyrl-CS" sz="2000" b="1" dirty="0" smtClean="0">
                <a:solidFill>
                  <a:schemeClr val="tx1"/>
                </a:solidFill>
              </a:rPr>
              <a:t>вазали</a:t>
            </a:r>
            <a:r>
              <a:rPr lang="sr-Latn-CS" sz="2000" b="1" dirty="0" smtClean="0">
                <a:solidFill>
                  <a:schemeClr val="tx1"/>
                </a:solidFill>
              </a:rPr>
              <a:t> : </a:t>
            </a:r>
            <a:r>
              <a:rPr lang="sr-Cyrl-CS" sz="2000" b="1" dirty="0" smtClean="0">
                <a:solidFill>
                  <a:schemeClr val="tx1"/>
                </a:solidFill>
              </a:rPr>
              <a:t>Марко Мрњавчевић и</a:t>
            </a:r>
            <a:r>
              <a:rPr lang="sr-Latn-CS" sz="2000" b="1" dirty="0" smtClean="0">
                <a:solidFill>
                  <a:schemeClr val="tx1"/>
                </a:solidFill>
              </a:rPr>
              <a:t> </a:t>
            </a:r>
            <a:r>
              <a:rPr lang="sr-Cyrl-CS" sz="2000" b="1" dirty="0" smtClean="0">
                <a:solidFill>
                  <a:schemeClr val="tx1"/>
                </a:solidFill>
              </a:rPr>
              <a:t>браћа Константин и Јован </a:t>
            </a:r>
            <a:r>
              <a:rPr lang="sr-Latn-CS" sz="2000" b="1" dirty="0" smtClean="0">
                <a:solidFill>
                  <a:schemeClr val="tx1"/>
                </a:solidFill>
              </a:rPr>
              <a:t> </a:t>
            </a:r>
            <a:r>
              <a:rPr lang="sr-Cyrl-CS" sz="2000" b="1" dirty="0" smtClean="0">
                <a:solidFill>
                  <a:schemeClr val="tx1"/>
                </a:solidFill>
              </a:rPr>
              <a:t>Драгаш</a:t>
            </a:r>
            <a:endParaRPr lang="sr-Latn-CS" sz="2000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sr-Latn-CS" sz="2000" dirty="0" smtClean="0">
                <a:solidFill>
                  <a:schemeClr val="tx1"/>
                </a:solidFill>
              </a:rPr>
              <a:t>  </a:t>
            </a:r>
            <a:r>
              <a:rPr lang="sr-Cyrl-CS" sz="2000" dirty="0" smtClean="0">
                <a:solidFill>
                  <a:schemeClr val="tx1"/>
                </a:solidFill>
              </a:rPr>
              <a:t>Турци заузимају </a:t>
            </a:r>
            <a:r>
              <a:rPr lang="sr-Cyrl-CS" sz="2000" b="1" dirty="0" smtClean="0">
                <a:solidFill>
                  <a:schemeClr val="tx1"/>
                </a:solidFill>
              </a:rPr>
              <a:t>Македонију</a:t>
            </a:r>
            <a:r>
              <a:rPr lang="sr-Cyrl-CS" sz="2000" dirty="0" smtClean="0">
                <a:solidFill>
                  <a:schemeClr val="tx1"/>
                </a:solidFill>
              </a:rPr>
              <a:t> и размештају своје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sr-Cyrl-CS" sz="2000" dirty="0" smtClean="0">
                <a:solidFill>
                  <a:schemeClr val="tx1"/>
                </a:solidFill>
              </a:rPr>
              <a:t>гарнизоне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n"/>
            </a:pPr>
            <a:r>
              <a:rPr lang="sr-Cyrl-CS" sz="2400" b="1" dirty="0" smtClean="0">
                <a:solidFill>
                  <a:schemeClr val="bg1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Марко Мрњавчевић ( Краљевић )</a:t>
            </a:r>
            <a:r>
              <a:rPr lang="sr-Cyrl-C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постаје турски вазал,</a:t>
            </a:r>
            <a:r>
              <a:rPr lang="sr-Latn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гине у битци на Ровинама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1395. против Влашког војводе Мирче</a:t>
            </a:r>
            <a:r>
              <a:rPr lang="sr-Latn-CS" sz="1800" b="1" dirty="0" smtClean="0">
                <a:solidFill>
                  <a:schemeClr val="tx1"/>
                </a:solidFill>
              </a:rPr>
              <a:t>.</a:t>
            </a:r>
            <a:r>
              <a:rPr lang="sr-Cyrl-CS" sz="2400" b="1" dirty="0" smtClean="0">
                <a:solidFill>
                  <a:schemeClr val="bg1"/>
                </a:solidFill>
              </a:rPr>
              <a:t> 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sr-Cyrl-CS" sz="2000" b="1" dirty="0" smtClean="0">
                <a:solidFill>
                  <a:schemeClr val="tx1"/>
                </a:solidFill>
              </a:rPr>
              <a:t>Цар Урош умире у децембру 1371.године,и њим се завршава лоза  Немањића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sr-Cyrl-CS" sz="1600" b="1" dirty="0" smtClean="0">
                <a:solidFill>
                  <a:schemeClr val="tx1"/>
                </a:solidFill>
              </a:rPr>
              <a:t>  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Обавезе вазала : да плаћа порез и ратује за Турке </a:t>
            </a:r>
            <a:endParaRPr lang="sr-Latn-C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en-US" sz="1800" b="1" dirty="0" smtClean="0"/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79512" y="188640"/>
            <a:ext cx="8496944" cy="821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sr-Cyrl-C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Последице </a:t>
            </a:r>
            <a:r>
              <a:rPr lang="sr-Cyrl-CS" sz="32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Маричке </a:t>
            </a:r>
            <a:r>
              <a:rPr lang="sr-Cyrl-C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битке</a:t>
            </a:r>
            <a:endParaRPr lang="en-US" sz="32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3317" name="Picture 27" descr="01-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908720"/>
            <a:ext cx="2627784" cy="3024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3" grpId="0" animBg="1"/>
      <p:bldP spid="7375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3258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Уређење Османског царства=војнофеудална монархија : сву власт имао султан (цар).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3200" b="1" u="sng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Особеност турског феудализма: имао је изразито војно обележје тј. изграђивао се за потребе сталног ратовања, зато се </a:t>
            </a:r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спахилук=турски феуд </a:t>
            </a: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,добијао искључиво за војну службу и то у освојеним областима!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3200" b="1" u="sng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Снага </a:t>
            </a: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турске државе заснивала се на добро организованој и послушној војсци и централној власти султана.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0224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Подела друштва</a:t>
            </a:r>
            <a:r>
              <a:rPr lang="sr-Cyrl-C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Cyrl-C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спахије  (аге и бегови)- турска коњица, феудалци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јаничари-плаћена пешадија, </a:t>
            </a:r>
            <a:r>
              <a:rPr lang="sr-Cyrl-CS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главна војна снага, хришћански дечаци покупљени данком у крви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раја</a:t>
            </a:r>
            <a:r>
              <a:rPr lang="sr-Cyrl-CS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-покорени </a:t>
            </a: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хришћани=бесправни кметови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sr-Cyrl-CS" sz="2800" b="1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Данак у крви</a:t>
            </a:r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=одузимање хришћанских дечака, превођење у ислам и војна обука</a:t>
            </a:r>
            <a:r>
              <a:rPr lang="sr-Cyrl-CS" sz="28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sr-Cyrl-CS" sz="2800" b="1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sr-Cyrl-CS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Турски начин освајања-акинџије неколико година пљачкају, руше, растерују становништво а затим опустелу област припоје без борбе.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155" y="1700808"/>
            <a:ext cx="76536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C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утор </a:t>
            </a:r>
            <a:r>
              <a:rPr lang="sr-Latn-C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Душица Максимовић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3419872" y="3861048"/>
            <a:ext cx="1872208" cy="1800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ransition spd="slow">
    <p:checker dir="vert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625</Words>
  <Application>Microsoft Office PowerPoint</Application>
  <PresentationFormat>On-screen Show (4:3)</PresentationFormat>
  <Paragraphs>79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Осман Гази (1281-1326 )</vt:lpstr>
      <vt:lpstr>Подела Бугарске</vt:lpstr>
      <vt:lpstr>Slide 4</vt:lpstr>
      <vt:lpstr>Битка на Марици 1371.</vt:lpstr>
      <vt:lpstr>1.Пад Македоније под турску власт 1371.  2.Прве сеобе хришћанског становништва 3.Почетак исламизације 4.Византијски цар постаје турски вазал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osdudovica3</dc:creator>
  <cp:lastModifiedBy>Dudovica Dudovica</cp:lastModifiedBy>
  <cp:revision>45</cp:revision>
  <dcterms:created xsi:type="dcterms:W3CDTF">2012-04-03T20:07:26Z</dcterms:created>
  <dcterms:modified xsi:type="dcterms:W3CDTF">2016-04-11T10:52:38Z</dcterms:modified>
</cp:coreProperties>
</file>